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5" r:id="rId2"/>
    <p:sldId id="262" r:id="rId3"/>
    <p:sldId id="267" r:id="rId4"/>
    <p:sldId id="268" r:id="rId5"/>
    <p:sldId id="26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clrMru>
    <a:srgbClr val="8151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ABE588-3182-914A-A4F4-97626DE53DA1}" type="datetimeFigureOut">
              <a:rPr lang="en-US" smtClean="0"/>
              <a:pPr/>
              <a:t>8/30/16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B5AD6-D129-3243-A3A9-937441919C6D}" type="slidenum">
              <a:rPr lang="en-US" smtClean="0"/>
              <a:pPr/>
              <a:t>‹#›</a:t>
            </a:fld>
            <a:endParaRPr lang="en-US"/>
          </a:p>
        </p:txBody>
      </p:sp>
    </p:spTree>
    <p:extLst>
      <p:ext uri="{BB962C8B-B14F-4D97-AF65-F5344CB8AC3E}">
        <p14:creationId xmlns:p14="http://schemas.microsoft.com/office/powerpoint/2010/main" val="3309310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D9D5BD-ACDA-FA41-A39A-1EADC905C4F0}" type="datetimeFigureOut">
              <a:rPr lang="en-US" smtClean="0"/>
              <a:pPr/>
              <a:t>8/30/16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722EA-80E4-964F-A2F3-8C21C837C3C0}" type="slidenum">
              <a:rPr lang="en-US" smtClean="0"/>
              <a:pPr/>
              <a:t>‹#›</a:t>
            </a:fld>
            <a:endParaRPr lang="en-US"/>
          </a:p>
        </p:txBody>
      </p:sp>
    </p:spTree>
    <p:extLst>
      <p:ext uri="{BB962C8B-B14F-4D97-AF65-F5344CB8AC3E}">
        <p14:creationId xmlns:p14="http://schemas.microsoft.com/office/powerpoint/2010/main" val="10948651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CAB45C-81CE-46EC-BE7B-56BFBAEA4240}" type="datetimeFigureOut">
              <a:rPr lang="en-US" smtClean="0"/>
              <a:pPr/>
              <a:t>8/30/16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AB45C-81CE-46EC-BE7B-56BFBAEA4240}" type="datetimeFigureOut">
              <a:rPr lang="en-US" smtClean="0"/>
              <a:pPr/>
              <a:t>8/30/16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AB45C-81CE-46EC-BE7B-56BFBAEA4240}" type="datetimeFigureOut">
              <a:rPr lang="en-US" smtClean="0"/>
              <a:pPr/>
              <a:t>8/30/16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AB45C-81CE-46EC-BE7B-56BFBAEA4240}" type="datetimeFigureOut">
              <a:rPr lang="en-US" smtClean="0"/>
              <a:pPr/>
              <a:t>8/30/16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CAB45C-81CE-46EC-BE7B-56BFBAEA4240}" type="datetimeFigureOut">
              <a:rPr lang="en-US" smtClean="0"/>
              <a:pPr/>
              <a:t>8/30/16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CAB45C-81CE-46EC-BE7B-56BFBAEA4240}" type="datetimeFigureOut">
              <a:rPr lang="en-US" smtClean="0"/>
              <a:pPr/>
              <a:t>8/30/16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CAB45C-81CE-46EC-BE7B-56BFBAEA4240}" type="datetimeFigureOut">
              <a:rPr lang="en-US" smtClean="0"/>
              <a:pPr/>
              <a:t>8/30/16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CAB45C-81CE-46EC-BE7B-56BFBAEA4240}" type="datetimeFigureOut">
              <a:rPr lang="en-US" smtClean="0"/>
              <a:pPr/>
              <a:t>8/30/16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AB45C-81CE-46EC-BE7B-56BFBAEA4240}" type="datetimeFigureOut">
              <a:rPr lang="en-US" smtClean="0"/>
              <a:pPr/>
              <a:t>8/30/16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AB45C-81CE-46EC-BE7B-56BFBAEA4240}" type="datetimeFigureOut">
              <a:rPr lang="en-US" smtClean="0"/>
              <a:pPr/>
              <a:t>8/30/16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AB45C-81CE-46EC-BE7B-56BFBAEA4240}" type="datetimeFigureOut">
              <a:rPr lang="en-US" smtClean="0"/>
              <a:pPr/>
              <a:t>8/30/16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D914B-A196-4672-AC25-FE3D817B22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AB45C-81CE-46EC-BE7B-56BFBAEA4240}" type="datetimeFigureOut">
              <a:rPr lang="en-US" smtClean="0"/>
              <a:pPr/>
              <a:t>8/30/16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D914B-A196-4672-AC25-FE3D817B22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cu.edu/qep" TargetMode="Externa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200" b="1" dirty="0" smtClean="0"/>
              <a:t>University Writing Portfolio</a:t>
            </a:r>
            <a:br>
              <a:rPr lang="en-US" sz="2200" b="1" dirty="0" smtClean="0"/>
            </a:br>
            <a:r>
              <a:rPr lang="en-US" sz="2200" dirty="0" smtClean="0"/>
              <a:t>Overview</a:t>
            </a:r>
            <a:endParaRPr lang="en-US" sz="2200" dirty="0"/>
          </a:p>
        </p:txBody>
      </p:sp>
      <p:sp>
        <p:nvSpPr>
          <p:cNvPr id="3" name="Content Placeholder 2"/>
          <p:cNvSpPr>
            <a:spLocks noGrp="1"/>
          </p:cNvSpPr>
          <p:nvPr>
            <p:ph idx="1"/>
          </p:nvPr>
        </p:nvSpPr>
        <p:spPr>
          <a:xfrm>
            <a:off x="457200" y="1066800"/>
            <a:ext cx="8229600" cy="4525963"/>
          </a:xfrm>
        </p:spPr>
        <p:txBody>
          <a:bodyPr/>
          <a:lstStyle/>
          <a:p>
            <a:pPr>
              <a:buNone/>
            </a:pPr>
            <a:endParaRPr lang="en-US" sz="1800" b="1" dirty="0" smtClean="0">
              <a:solidFill>
                <a:srgbClr val="81519F"/>
              </a:solidFill>
            </a:endParaRPr>
          </a:p>
          <a:p>
            <a:pPr>
              <a:buNone/>
            </a:pPr>
            <a:r>
              <a:rPr lang="en-US" sz="2400" b="1" dirty="0" smtClean="0">
                <a:solidFill>
                  <a:srgbClr val="81519F"/>
                </a:solidFill>
              </a:rPr>
              <a:t>What is the “University Writing Portfolio”?</a:t>
            </a:r>
          </a:p>
          <a:p>
            <a:pPr>
              <a:buNone/>
            </a:pPr>
            <a:endParaRPr lang="en-US" sz="2400" b="1" dirty="0" smtClean="0">
              <a:solidFill>
                <a:srgbClr val="81519F"/>
              </a:solidFill>
            </a:endParaRPr>
          </a:p>
          <a:p>
            <a:pPr indent="-1588">
              <a:buNone/>
            </a:pPr>
            <a:r>
              <a:rPr lang="en-US" sz="2400" dirty="0" smtClean="0"/>
              <a:t>A student-assembled electronic portfolio (</a:t>
            </a:r>
            <a:r>
              <a:rPr lang="en-US" sz="2400" dirty="0" err="1" smtClean="0"/>
              <a:t>eportfolio</a:t>
            </a:r>
            <a:r>
              <a:rPr lang="en-US" sz="2400" dirty="0" smtClean="0"/>
              <a:t>) of writing assignments and self-analyses from each writing-intensive (WI) course that the student takes at ECU.</a:t>
            </a:r>
          </a:p>
        </p:txBody>
      </p:sp>
      <p:pic>
        <p:nvPicPr>
          <p:cNvPr id="4" name="Content Placeholder 5" descr="ECU QEP - Treatment (purple w-white)(2)-2.jpg"/>
          <p:cNvPicPr>
            <a:picLocks noChangeAspect="1"/>
          </p:cNvPicPr>
          <p:nvPr/>
        </p:nvPicPr>
        <p:blipFill>
          <a:blip r:embed="rId2" cstate="print"/>
          <a:stretch>
            <a:fillRect/>
          </a:stretch>
        </p:blipFill>
        <p:spPr>
          <a:xfrm>
            <a:off x="3657600" y="4953000"/>
            <a:ext cx="1905000" cy="1465385"/>
          </a:xfrm>
          <a:prstGeom prst="rect">
            <a:avLst/>
          </a:prstGeom>
        </p:spPr>
      </p:pic>
    </p:spTree>
    <p:extLst>
      <p:ext uri="{BB962C8B-B14F-4D97-AF65-F5344CB8AC3E}">
        <p14:creationId xmlns:p14="http://schemas.microsoft.com/office/powerpoint/2010/main" val="540493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200" b="1" dirty="0" smtClean="0"/>
              <a:t>University Writing Portfolio</a:t>
            </a:r>
            <a:br>
              <a:rPr lang="en-US" sz="2200" b="1" dirty="0" smtClean="0"/>
            </a:br>
            <a:r>
              <a:rPr lang="en-US" sz="2200" dirty="0" smtClean="0"/>
              <a:t>Overview</a:t>
            </a:r>
            <a:endParaRPr lang="en-US" sz="2200" dirty="0"/>
          </a:p>
        </p:txBody>
      </p:sp>
      <p:sp>
        <p:nvSpPr>
          <p:cNvPr id="3" name="Content Placeholder 2"/>
          <p:cNvSpPr>
            <a:spLocks noGrp="1"/>
          </p:cNvSpPr>
          <p:nvPr>
            <p:ph idx="1"/>
          </p:nvPr>
        </p:nvSpPr>
        <p:spPr>
          <a:xfrm>
            <a:off x="457200" y="1066800"/>
            <a:ext cx="8229600" cy="4525963"/>
          </a:xfrm>
        </p:spPr>
        <p:txBody>
          <a:bodyPr/>
          <a:lstStyle/>
          <a:p>
            <a:pPr>
              <a:buNone/>
            </a:pPr>
            <a:r>
              <a:rPr lang="en-US" sz="2000" b="1" dirty="0" smtClean="0">
                <a:solidFill>
                  <a:srgbClr val="81519F"/>
                </a:solidFill>
              </a:rPr>
              <a:t>What purposes does it serve?</a:t>
            </a:r>
          </a:p>
          <a:p>
            <a:pPr>
              <a:buNone/>
            </a:pPr>
            <a:endParaRPr lang="en-US" sz="1800" b="1" dirty="0" smtClean="0">
              <a:solidFill>
                <a:srgbClr val="81519F"/>
              </a:solidFill>
            </a:endParaRPr>
          </a:p>
          <a:p>
            <a:pPr>
              <a:buFont typeface="+mj-lt"/>
              <a:buAutoNum type="arabicPeriod"/>
            </a:pPr>
            <a:r>
              <a:rPr lang="en-US" sz="1800" dirty="0" smtClean="0">
                <a:solidFill>
                  <a:srgbClr val="000000"/>
                </a:solidFill>
              </a:rPr>
              <a:t>Provides a means of direct assessment of our QEP Student Learning Outcomes (SLOs). </a:t>
            </a:r>
          </a:p>
          <a:p>
            <a:pPr>
              <a:buFont typeface="+mj-lt"/>
              <a:buAutoNum type="arabicPeriod"/>
            </a:pPr>
            <a:r>
              <a:rPr lang="en-US" sz="1800" dirty="0" smtClean="0">
                <a:solidFill>
                  <a:srgbClr val="000000"/>
                </a:solidFill>
              </a:rPr>
              <a:t>Helps </a:t>
            </a:r>
            <a:r>
              <a:rPr lang="en-US" sz="1800" dirty="0">
                <a:solidFill>
                  <a:srgbClr val="000000"/>
                </a:solidFill>
              </a:rPr>
              <a:t>students to </a:t>
            </a:r>
            <a:r>
              <a:rPr lang="en-US" sz="1800" dirty="0" smtClean="0">
                <a:solidFill>
                  <a:srgbClr val="000000"/>
                </a:solidFill>
              </a:rPr>
              <a:t>develop </a:t>
            </a:r>
            <a:r>
              <a:rPr lang="en-US" sz="1800" dirty="0">
                <a:solidFill>
                  <a:srgbClr val="000000"/>
                </a:solidFill>
              </a:rPr>
              <a:t>greater awareness of similarities and differences </a:t>
            </a:r>
            <a:r>
              <a:rPr lang="en-US" sz="1800" dirty="0" smtClean="0">
                <a:solidFill>
                  <a:srgbClr val="000000"/>
                </a:solidFill>
              </a:rPr>
              <a:t>in </a:t>
            </a:r>
            <a:r>
              <a:rPr lang="en-US" sz="1800" dirty="0">
                <a:solidFill>
                  <a:srgbClr val="000000"/>
                </a:solidFill>
              </a:rPr>
              <a:t>writing across disciplinary contexts. </a:t>
            </a:r>
          </a:p>
          <a:p>
            <a:pPr>
              <a:buFont typeface="+mj-lt"/>
              <a:buAutoNum type="arabicPeriod"/>
            </a:pPr>
            <a:r>
              <a:rPr lang="en-US" sz="1800" dirty="0">
                <a:solidFill>
                  <a:srgbClr val="000000"/>
                </a:solidFill>
              </a:rPr>
              <a:t>Helps students cultivate attention to and develop awareness of their writing processes and their successes and challenges as writers.</a:t>
            </a:r>
          </a:p>
          <a:p>
            <a:pPr>
              <a:buFont typeface="+mj-lt"/>
              <a:buAutoNum type="arabicPeriod"/>
            </a:pPr>
            <a:r>
              <a:rPr lang="en-US" sz="1800" dirty="0" smtClean="0">
                <a:solidFill>
                  <a:srgbClr val="000000"/>
                </a:solidFill>
              </a:rPr>
              <a:t>Serves </a:t>
            </a:r>
            <a:r>
              <a:rPr lang="en-US" sz="1800" dirty="0">
                <a:solidFill>
                  <a:srgbClr val="000000"/>
                </a:solidFill>
              </a:rPr>
              <a:t>as a collection of work that, should they so desire, students can take with them when they leave the university.</a:t>
            </a:r>
          </a:p>
          <a:p>
            <a:pPr marL="0" indent="0">
              <a:buNone/>
            </a:pPr>
            <a:endParaRPr lang="en-US" sz="1800" dirty="0" smtClean="0">
              <a:solidFill>
                <a:srgbClr val="000000"/>
              </a:solidFill>
            </a:endParaRPr>
          </a:p>
        </p:txBody>
      </p:sp>
      <p:pic>
        <p:nvPicPr>
          <p:cNvPr id="4" name="Content Placeholder 5" descr="ECU QEP - Treatment (purple w-white)(2)-2.jpg"/>
          <p:cNvPicPr>
            <a:picLocks noChangeAspect="1"/>
          </p:cNvPicPr>
          <p:nvPr/>
        </p:nvPicPr>
        <p:blipFill>
          <a:blip r:embed="rId2" cstate="print"/>
          <a:stretch>
            <a:fillRect/>
          </a:stretch>
        </p:blipFill>
        <p:spPr>
          <a:xfrm>
            <a:off x="3657600" y="4953000"/>
            <a:ext cx="1905000" cy="146538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200" b="1" dirty="0" smtClean="0"/>
              <a:t>University Writing Portfolio</a:t>
            </a:r>
            <a:br>
              <a:rPr lang="en-US" sz="2200" b="1" dirty="0" smtClean="0"/>
            </a:br>
            <a:r>
              <a:rPr lang="en-US" sz="2200" dirty="0" smtClean="0"/>
              <a:t>Overview</a:t>
            </a:r>
            <a:endParaRPr lang="en-US" sz="2200" dirty="0"/>
          </a:p>
        </p:txBody>
      </p:sp>
      <p:sp>
        <p:nvSpPr>
          <p:cNvPr id="3" name="Content Placeholder 2"/>
          <p:cNvSpPr>
            <a:spLocks noGrp="1"/>
          </p:cNvSpPr>
          <p:nvPr>
            <p:ph idx="1"/>
          </p:nvPr>
        </p:nvSpPr>
        <p:spPr>
          <a:xfrm>
            <a:off x="457200" y="990600"/>
            <a:ext cx="8229600" cy="4525963"/>
          </a:xfrm>
        </p:spPr>
        <p:txBody>
          <a:bodyPr>
            <a:normAutofit/>
          </a:bodyPr>
          <a:lstStyle/>
          <a:p>
            <a:pPr>
              <a:buNone/>
            </a:pPr>
            <a:r>
              <a:rPr lang="en-US" sz="2000" b="1" dirty="0" smtClean="0">
                <a:solidFill>
                  <a:srgbClr val="81519F"/>
                </a:solidFill>
              </a:rPr>
              <a:t>How does it work?</a:t>
            </a:r>
          </a:p>
          <a:p>
            <a:pPr marL="0" indent="0">
              <a:lnSpc>
                <a:spcPct val="120000"/>
              </a:lnSpc>
              <a:buNone/>
            </a:pPr>
            <a:r>
              <a:rPr lang="en-US" sz="2000" dirty="0" smtClean="0">
                <a:solidFill>
                  <a:srgbClr val="000000"/>
                </a:solidFill>
              </a:rPr>
              <a:t>In WI course that they take, ECU undergraduate students will upload the following 3 items to their “University Writing Portfolio,” which is housed in </a:t>
            </a:r>
            <a:r>
              <a:rPr lang="en-US" sz="2000" dirty="0" err="1" smtClean="0">
                <a:solidFill>
                  <a:srgbClr val="000000"/>
                </a:solidFill>
              </a:rPr>
              <a:t>iwebfolio</a:t>
            </a:r>
            <a:r>
              <a:rPr lang="en-US" sz="2000" dirty="0" smtClean="0">
                <a:solidFill>
                  <a:srgbClr val="000000"/>
                </a:solidFill>
              </a:rPr>
              <a:t> (all students have access through </a:t>
            </a:r>
            <a:r>
              <a:rPr lang="en-US" sz="2000" dirty="0" err="1" smtClean="0">
                <a:solidFill>
                  <a:srgbClr val="000000"/>
                </a:solidFill>
              </a:rPr>
              <a:t>PiratePort</a:t>
            </a:r>
            <a:r>
              <a:rPr lang="en-US" sz="2000" dirty="0" smtClean="0">
                <a:solidFill>
                  <a:srgbClr val="000000"/>
                </a:solidFill>
              </a:rPr>
              <a:t>):</a:t>
            </a:r>
          </a:p>
          <a:p>
            <a:pPr>
              <a:lnSpc>
                <a:spcPct val="110000"/>
              </a:lnSpc>
              <a:buAutoNum type="arabicParenR"/>
            </a:pPr>
            <a:r>
              <a:rPr lang="en-US" sz="2000" dirty="0" smtClean="0">
                <a:solidFill>
                  <a:srgbClr val="000000"/>
                </a:solidFill>
              </a:rPr>
              <a:t>The </a:t>
            </a:r>
            <a:r>
              <a:rPr lang="en-US" sz="2000" dirty="0">
                <a:solidFill>
                  <a:srgbClr val="000000"/>
                </a:solidFill>
              </a:rPr>
              <a:t>final version of </a:t>
            </a:r>
            <a:r>
              <a:rPr lang="en-US" sz="2000" u="sng" dirty="0">
                <a:solidFill>
                  <a:srgbClr val="000000"/>
                </a:solidFill>
              </a:rPr>
              <a:t>one </a:t>
            </a:r>
            <a:r>
              <a:rPr lang="en-US" sz="2000" dirty="0">
                <a:solidFill>
                  <a:srgbClr val="000000"/>
                </a:solidFill>
              </a:rPr>
              <a:t>major writing project </a:t>
            </a:r>
            <a:r>
              <a:rPr lang="en-US" sz="2000" dirty="0" smtClean="0">
                <a:solidFill>
                  <a:srgbClr val="000000"/>
                </a:solidFill>
              </a:rPr>
              <a:t>(this can </a:t>
            </a:r>
            <a:r>
              <a:rPr lang="en-US" sz="2000" dirty="0">
                <a:solidFill>
                  <a:srgbClr val="000000"/>
                </a:solidFill>
              </a:rPr>
              <a:t>include digital </a:t>
            </a:r>
            <a:r>
              <a:rPr lang="en-US" sz="2000" dirty="0" smtClean="0">
                <a:solidFill>
                  <a:srgbClr val="000000"/>
                </a:solidFill>
              </a:rPr>
              <a:t>content</a:t>
            </a:r>
            <a:r>
              <a:rPr lang="en-US" sz="2000" dirty="0">
                <a:solidFill>
                  <a:srgbClr val="000000"/>
                </a:solidFill>
              </a:rPr>
              <a:t>) </a:t>
            </a:r>
            <a:endParaRPr lang="en-US" sz="2000" dirty="0" smtClean="0">
              <a:solidFill>
                <a:srgbClr val="000000"/>
              </a:solidFill>
            </a:endParaRPr>
          </a:p>
          <a:p>
            <a:pPr>
              <a:lnSpc>
                <a:spcPct val="110000"/>
              </a:lnSpc>
              <a:buAutoNum type="arabicParenR"/>
            </a:pPr>
            <a:r>
              <a:rPr lang="en-US" sz="2000" dirty="0" smtClean="0">
                <a:solidFill>
                  <a:srgbClr val="000000"/>
                </a:solidFill>
              </a:rPr>
              <a:t>A description of the assignment for which the project was written</a:t>
            </a:r>
          </a:p>
          <a:p>
            <a:pPr>
              <a:lnSpc>
                <a:spcPct val="110000"/>
              </a:lnSpc>
              <a:buFont typeface="Arial" pitchFamily="34" charset="0"/>
              <a:buAutoNum type="arabicParenR"/>
            </a:pPr>
            <a:r>
              <a:rPr lang="en-US" sz="2000" dirty="0">
                <a:solidFill>
                  <a:srgbClr val="000000"/>
                </a:solidFill>
              </a:rPr>
              <a:t>A “writing self analysis” document that responds to the questions on the following slide</a:t>
            </a:r>
            <a:r>
              <a:rPr lang="en-US" sz="2000" dirty="0" smtClean="0">
                <a:solidFill>
                  <a:srgbClr val="000000"/>
                </a:solidFill>
              </a:rPr>
              <a:t>.</a:t>
            </a:r>
          </a:p>
          <a:p>
            <a:pPr marL="0" indent="0">
              <a:buNone/>
            </a:pPr>
            <a:endParaRPr lang="en-US" sz="1800" dirty="0" smtClean="0">
              <a:solidFill>
                <a:srgbClr val="000000"/>
              </a:solidFill>
            </a:endParaRPr>
          </a:p>
        </p:txBody>
      </p:sp>
      <p:pic>
        <p:nvPicPr>
          <p:cNvPr id="4" name="Content Placeholder 5" descr="ECU QEP - Treatment (purple w-white)(2)-2.jpg"/>
          <p:cNvPicPr>
            <a:picLocks noChangeAspect="1"/>
          </p:cNvPicPr>
          <p:nvPr/>
        </p:nvPicPr>
        <p:blipFill>
          <a:blip r:embed="rId2" cstate="print"/>
          <a:stretch>
            <a:fillRect/>
          </a:stretch>
        </p:blipFill>
        <p:spPr>
          <a:xfrm>
            <a:off x="6629400" y="5257800"/>
            <a:ext cx="1905000" cy="1465385"/>
          </a:xfrm>
          <a:prstGeom prst="rect">
            <a:avLst/>
          </a:prstGeom>
        </p:spPr>
      </p:pic>
    </p:spTree>
    <p:extLst>
      <p:ext uri="{BB962C8B-B14F-4D97-AF65-F5344CB8AC3E}">
        <p14:creationId xmlns:p14="http://schemas.microsoft.com/office/powerpoint/2010/main" val="3697246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200" b="1" dirty="0" smtClean="0"/>
              <a:t>University Writing Portfolio</a:t>
            </a:r>
            <a:br>
              <a:rPr lang="en-US" sz="2200" b="1" dirty="0" smtClean="0"/>
            </a:br>
            <a:r>
              <a:rPr lang="en-US" sz="2200" dirty="0" smtClean="0"/>
              <a:t>Overview</a:t>
            </a:r>
            <a:endParaRPr lang="en-US" sz="2200" dirty="0"/>
          </a:p>
        </p:txBody>
      </p:sp>
      <p:sp>
        <p:nvSpPr>
          <p:cNvPr id="3" name="Content Placeholder 2"/>
          <p:cNvSpPr>
            <a:spLocks noGrp="1"/>
          </p:cNvSpPr>
          <p:nvPr>
            <p:ph idx="1"/>
          </p:nvPr>
        </p:nvSpPr>
        <p:spPr>
          <a:xfrm>
            <a:off x="457200" y="990600"/>
            <a:ext cx="8229600" cy="4525963"/>
          </a:xfrm>
        </p:spPr>
        <p:txBody>
          <a:bodyPr>
            <a:normAutofit/>
          </a:bodyPr>
          <a:lstStyle/>
          <a:p>
            <a:pPr>
              <a:buNone/>
            </a:pPr>
            <a:r>
              <a:rPr lang="en-US" sz="2000" b="1" dirty="0" smtClean="0">
                <a:solidFill>
                  <a:srgbClr val="81519F"/>
                </a:solidFill>
              </a:rPr>
              <a:t>Writing Self-analysis Questions</a:t>
            </a:r>
          </a:p>
          <a:p>
            <a:pPr>
              <a:buNone/>
            </a:pPr>
            <a:endParaRPr lang="en-US" sz="2000" b="1" dirty="0" smtClean="0">
              <a:solidFill>
                <a:srgbClr val="81519F"/>
              </a:solidFill>
            </a:endParaRPr>
          </a:p>
          <a:p>
            <a:pPr marL="457200" lvl="0" indent="-457200">
              <a:buFont typeface="+mj-lt"/>
              <a:buAutoNum type="arabicPeriod"/>
            </a:pPr>
            <a:r>
              <a:rPr lang="en-US" sz="2000" dirty="0" smtClean="0"/>
              <a:t>What </a:t>
            </a:r>
            <a:r>
              <a:rPr lang="en-US" sz="2000" dirty="0"/>
              <a:t>aspects of your writing in the project are effective and why do you think they are effective? </a:t>
            </a:r>
          </a:p>
          <a:p>
            <a:pPr marL="457200" lvl="0" indent="-457200">
              <a:buFont typeface="+mj-lt"/>
              <a:buAutoNum type="arabicPeriod"/>
            </a:pPr>
            <a:r>
              <a:rPr lang="en-US" sz="2000" dirty="0"/>
              <a:t>What do you think could be improved in your written project and how could it be improved? </a:t>
            </a:r>
          </a:p>
          <a:p>
            <a:pPr marL="457200" lvl="0" indent="-457200">
              <a:buFont typeface="+mj-lt"/>
              <a:buAutoNum type="arabicPeriod"/>
            </a:pPr>
            <a:r>
              <a:rPr lang="en-US" sz="2000" dirty="0"/>
              <a:t>Briefly describe the process you used to write the project. Do you think the process you used was effective? Why or why not?</a:t>
            </a:r>
          </a:p>
          <a:p>
            <a:pPr marL="457200" lvl="0" indent="-457200">
              <a:buFont typeface="+mj-lt"/>
              <a:buAutoNum type="arabicPeriod"/>
            </a:pPr>
            <a:r>
              <a:rPr lang="en-US" sz="2000" dirty="0"/>
              <a:t>Have you applied anything that you learned in previous WI courses, including English 1100 and 2201, to the writing that you have done in this course? What have you applied and how have you applied it?</a:t>
            </a:r>
          </a:p>
          <a:p>
            <a:pPr marL="0" indent="0">
              <a:buNone/>
            </a:pPr>
            <a:endParaRPr lang="en-US" sz="1800" dirty="0" smtClean="0">
              <a:solidFill>
                <a:srgbClr val="000000"/>
              </a:solidFill>
            </a:endParaRPr>
          </a:p>
        </p:txBody>
      </p:sp>
      <p:pic>
        <p:nvPicPr>
          <p:cNvPr id="4" name="Content Placeholder 5" descr="ECU QEP - Treatment (purple w-white)(2)-2.jpg"/>
          <p:cNvPicPr>
            <a:picLocks noChangeAspect="1"/>
          </p:cNvPicPr>
          <p:nvPr/>
        </p:nvPicPr>
        <p:blipFill>
          <a:blip r:embed="rId2" cstate="print"/>
          <a:stretch>
            <a:fillRect/>
          </a:stretch>
        </p:blipFill>
        <p:spPr>
          <a:xfrm>
            <a:off x="6629400" y="5257800"/>
            <a:ext cx="1905000" cy="1465385"/>
          </a:xfrm>
          <a:prstGeom prst="rect">
            <a:avLst/>
          </a:prstGeom>
        </p:spPr>
      </p:pic>
    </p:spTree>
    <p:extLst>
      <p:ext uri="{BB962C8B-B14F-4D97-AF65-F5344CB8AC3E}">
        <p14:creationId xmlns:p14="http://schemas.microsoft.com/office/powerpoint/2010/main" val="4231956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200" b="1" dirty="0" smtClean="0"/>
              <a:t>University Writing Portfolio</a:t>
            </a:r>
            <a:br>
              <a:rPr lang="en-US" sz="2200" b="1" dirty="0" smtClean="0"/>
            </a:br>
            <a:r>
              <a:rPr lang="en-US" sz="2200" dirty="0" smtClean="0"/>
              <a:t>Overview</a:t>
            </a:r>
            <a:endParaRPr lang="en-US" sz="2200" dirty="0"/>
          </a:p>
        </p:txBody>
      </p:sp>
      <p:sp>
        <p:nvSpPr>
          <p:cNvPr id="3" name="Content Placeholder 2"/>
          <p:cNvSpPr>
            <a:spLocks noGrp="1"/>
          </p:cNvSpPr>
          <p:nvPr>
            <p:ph idx="1"/>
          </p:nvPr>
        </p:nvSpPr>
        <p:spPr>
          <a:xfrm>
            <a:off x="457200" y="990600"/>
            <a:ext cx="8229600" cy="4525963"/>
          </a:xfrm>
        </p:spPr>
        <p:txBody>
          <a:bodyPr>
            <a:normAutofit/>
          </a:bodyPr>
          <a:lstStyle/>
          <a:p>
            <a:pPr>
              <a:spcAft>
                <a:spcPts val="1200"/>
              </a:spcAft>
              <a:buNone/>
            </a:pPr>
            <a:r>
              <a:rPr lang="en-US" sz="2000" b="1" dirty="0" smtClean="0">
                <a:solidFill>
                  <a:srgbClr val="81519F"/>
                </a:solidFill>
              </a:rPr>
              <a:t>What do WI faculty need to do about the University Writing Portfolio?</a:t>
            </a:r>
          </a:p>
          <a:p>
            <a:pPr>
              <a:spcAft>
                <a:spcPts val="1800"/>
              </a:spcAft>
              <a:buFont typeface="+mj-lt"/>
              <a:buAutoNum type="arabicPeriod"/>
            </a:pPr>
            <a:r>
              <a:rPr lang="en-US" sz="2000" dirty="0" smtClean="0">
                <a:solidFill>
                  <a:srgbClr val="000000"/>
                </a:solidFill>
              </a:rPr>
              <a:t>Hold students in WI courses accountable to upload the materials. How faculty do this is up to them.</a:t>
            </a:r>
          </a:p>
          <a:p>
            <a:pPr>
              <a:spcAft>
                <a:spcPts val="1800"/>
              </a:spcAft>
              <a:buFont typeface="+mj-lt"/>
              <a:buAutoNum type="arabicPeriod"/>
            </a:pPr>
            <a:r>
              <a:rPr lang="en-US" sz="2000" dirty="0" smtClean="0">
                <a:solidFill>
                  <a:srgbClr val="000000"/>
                </a:solidFill>
              </a:rPr>
              <a:t>Check in </a:t>
            </a:r>
            <a:r>
              <a:rPr lang="en-US" sz="2000" dirty="0" err="1" smtClean="0">
                <a:solidFill>
                  <a:srgbClr val="000000"/>
                </a:solidFill>
              </a:rPr>
              <a:t>iwebfolio</a:t>
            </a:r>
            <a:r>
              <a:rPr lang="en-US" sz="2000" dirty="0" smtClean="0">
                <a:solidFill>
                  <a:srgbClr val="000000"/>
                </a:solidFill>
              </a:rPr>
              <a:t> to see which students have uploaded materials and remind those who have not to do so. Faculty instructions are available at </a:t>
            </a:r>
            <a:r>
              <a:rPr lang="en-US" sz="2000" dirty="0" smtClean="0">
                <a:solidFill>
                  <a:srgbClr val="000000"/>
                </a:solidFill>
                <a:hlinkClick r:id="rId2"/>
              </a:rPr>
              <a:t>www.ecu.edu/qep</a:t>
            </a:r>
            <a:r>
              <a:rPr lang="en-US" sz="2000" dirty="0" smtClean="0">
                <a:solidFill>
                  <a:srgbClr val="000000"/>
                </a:solidFill>
              </a:rPr>
              <a:t>. </a:t>
            </a:r>
          </a:p>
          <a:p>
            <a:pPr>
              <a:spcAft>
                <a:spcPts val="1800"/>
              </a:spcAft>
              <a:buFont typeface="+mj-lt"/>
              <a:buAutoNum type="arabicPeriod"/>
            </a:pPr>
            <a:r>
              <a:rPr lang="en-US" sz="2000" dirty="0" smtClean="0">
                <a:solidFill>
                  <a:srgbClr val="000000"/>
                </a:solidFill>
              </a:rPr>
              <a:t>As needed, direct students to help with the uploading process:</a:t>
            </a:r>
          </a:p>
          <a:p>
            <a:pPr lvl="1">
              <a:lnSpc>
                <a:spcPct val="70000"/>
              </a:lnSpc>
              <a:spcAft>
                <a:spcPts val="1800"/>
              </a:spcAft>
            </a:pPr>
            <a:r>
              <a:rPr lang="en-US" sz="1800" dirty="0" smtClean="0">
                <a:solidFill>
                  <a:srgbClr val="000000"/>
                </a:solidFill>
              </a:rPr>
              <a:t> </a:t>
            </a:r>
            <a:r>
              <a:rPr lang="en-US" sz="1800" dirty="0">
                <a:solidFill>
                  <a:srgbClr val="000000"/>
                </a:solidFill>
              </a:rPr>
              <a:t>O</a:t>
            </a:r>
            <a:r>
              <a:rPr lang="en-US" sz="1800" dirty="0" smtClean="0">
                <a:solidFill>
                  <a:srgbClr val="000000"/>
                </a:solidFill>
              </a:rPr>
              <a:t>nline help(videos, handouts available at </a:t>
            </a:r>
            <a:r>
              <a:rPr lang="en-US" sz="1800" dirty="0" smtClean="0">
                <a:solidFill>
                  <a:srgbClr val="000000"/>
                </a:solidFill>
                <a:hlinkClick r:id="rId2"/>
              </a:rPr>
              <a:t>www.ecu.edu/qep</a:t>
            </a:r>
            <a:r>
              <a:rPr lang="en-US" sz="1800" dirty="0" smtClean="0">
                <a:solidFill>
                  <a:srgbClr val="000000"/>
                </a:solidFill>
              </a:rPr>
              <a:t>)</a:t>
            </a:r>
          </a:p>
          <a:p>
            <a:pPr lvl="1">
              <a:lnSpc>
                <a:spcPct val="70000"/>
              </a:lnSpc>
              <a:spcAft>
                <a:spcPts val="1800"/>
              </a:spcAft>
            </a:pPr>
            <a:r>
              <a:rPr lang="en-US" sz="1800" dirty="0">
                <a:solidFill>
                  <a:srgbClr val="000000"/>
                </a:solidFill>
              </a:rPr>
              <a:t>I</a:t>
            </a:r>
            <a:r>
              <a:rPr lang="en-US" sz="1800" dirty="0" smtClean="0">
                <a:solidFill>
                  <a:srgbClr val="000000"/>
                </a:solidFill>
              </a:rPr>
              <a:t>n-person help  (University Writing Center)</a:t>
            </a:r>
          </a:p>
        </p:txBody>
      </p:sp>
      <p:pic>
        <p:nvPicPr>
          <p:cNvPr id="4" name="Content Placeholder 5" descr="ECU QEP - Treatment (purple w-white)(2)-2.jpg"/>
          <p:cNvPicPr>
            <a:picLocks noChangeAspect="1"/>
          </p:cNvPicPr>
          <p:nvPr/>
        </p:nvPicPr>
        <p:blipFill>
          <a:blip r:embed="rId3" cstate="print"/>
          <a:stretch>
            <a:fillRect/>
          </a:stretch>
        </p:blipFill>
        <p:spPr>
          <a:xfrm>
            <a:off x="6629400" y="5257800"/>
            <a:ext cx="1905000" cy="1465385"/>
          </a:xfrm>
          <a:prstGeom prst="rect">
            <a:avLst/>
          </a:prstGeom>
        </p:spPr>
      </p:pic>
    </p:spTree>
    <p:extLst>
      <p:ext uri="{BB962C8B-B14F-4D97-AF65-F5344CB8AC3E}">
        <p14:creationId xmlns:p14="http://schemas.microsoft.com/office/powerpoint/2010/main" val="312505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910</TotalTime>
  <Words>408</Words>
  <Application>Microsoft Macintosh PowerPoint</Application>
  <PresentationFormat>On-screen Show (4:3)</PresentationFormat>
  <Paragraphs>32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University Writing Portfolio Overview</vt:lpstr>
      <vt:lpstr>University Writing Portfolio Overview</vt:lpstr>
      <vt:lpstr>University Writing Portfolio Overview</vt:lpstr>
      <vt:lpstr>University Writing Portfolio Overview</vt:lpstr>
      <vt:lpstr>University Writing Portfolio Overview</vt:lpstr>
    </vt:vector>
  </TitlesOfParts>
  <Company>Microsoft</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Liaisons Meeting January  2013  ANNOUNCEMENTS  1) SACS On-site Committee Visit: Tuesday, April 2nd – Thursday, April 4  2) On-site Committee will want to meet with faculty Wednesday (April 3rd) morning.</dc:title>
  <dc:creator>Wendy</dc:creator>
  <cp:lastModifiedBy>flinchbaughk@ecu.edu</cp:lastModifiedBy>
  <cp:revision>40</cp:revision>
  <cp:lastPrinted>2014-01-27T00:55:58Z</cp:lastPrinted>
  <dcterms:created xsi:type="dcterms:W3CDTF">2013-01-28T01:23:46Z</dcterms:created>
  <dcterms:modified xsi:type="dcterms:W3CDTF">2016-08-30T17:03:57Z</dcterms:modified>
</cp:coreProperties>
</file>